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76" r:id="rId7"/>
    <p:sldId id="261" r:id="rId8"/>
    <p:sldId id="262" r:id="rId9"/>
    <p:sldId id="264" r:id="rId10"/>
    <p:sldId id="265" r:id="rId11"/>
    <p:sldId id="263" r:id="rId12"/>
    <p:sldId id="266" r:id="rId13"/>
    <p:sldId id="270" r:id="rId14"/>
    <p:sldId id="267" r:id="rId15"/>
    <p:sldId id="271" r:id="rId16"/>
    <p:sldId id="268" r:id="rId17"/>
    <p:sldId id="272" r:id="rId18"/>
    <p:sldId id="273"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500" autoAdjust="0"/>
  </p:normalViewPr>
  <p:slideViewPr>
    <p:cSldViewPr>
      <p:cViewPr varScale="1">
        <p:scale>
          <a:sx n="52" d="100"/>
          <a:sy n="52" d="100"/>
        </p:scale>
        <p:origin x="-6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18975423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196494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847547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175620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42304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68632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47804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144545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272248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392651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364224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91614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6B55A-4A3F-4FB8-9FD1-E6723098E93E}" type="datetimeFigureOut">
              <a:rPr lang="id-ID" smtClean="0"/>
              <a:pPr/>
              <a:t>21-Okt-2016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682958-360C-4C97-9A43-E982921A48BF}" type="slidenum">
              <a:rPr lang="id-ID" smtClean="0"/>
              <a:pPr/>
              <a:t>‹#›</a:t>
            </a:fld>
            <a:endParaRPr lang="id-ID"/>
          </a:p>
        </p:txBody>
      </p:sp>
    </p:spTree>
    <p:extLst>
      <p:ext uri="{BB962C8B-B14F-4D97-AF65-F5344CB8AC3E}">
        <p14:creationId xmlns:p14="http://schemas.microsoft.com/office/powerpoint/2010/main" val="37369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6B55A-4A3F-4FB8-9FD1-E6723098E93E}" type="datetimeFigureOut">
              <a:rPr lang="id-ID" smtClean="0"/>
              <a:pPr/>
              <a:t>21-Okt-2016</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82958-360C-4C97-9A43-E982921A48BF}" type="slidenum">
              <a:rPr lang="id-ID" smtClean="0"/>
              <a:pPr/>
              <a:t>‹#›</a:t>
            </a:fld>
            <a:endParaRPr lang="id-ID"/>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349299" y="408782"/>
            <a:ext cx="1480307" cy="1237456"/>
          </a:xfrm>
          <a:prstGeom prst="rect">
            <a:avLst/>
          </a:prstGeom>
        </p:spPr>
      </p:pic>
      <p:pic>
        <p:nvPicPr>
          <p:cNvPr id="8" name="Picture 7"/>
          <p:cNvPicPr>
            <a:picLocks noChangeAspect="1"/>
          </p:cNvPicPr>
          <p:nvPr/>
        </p:nvPicPr>
        <p:blipFill rotWithShape="1">
          <a:blip r:embed="rId16" cstate="print">
            <a:extLst>
              <a:ext uri="{28A0092B-C50C-407E-A947-70E740481C1C}">
                <a14:useLocalDpi xmlns:a14="http://schemas.microsoft.com/office/drawing/2010/main" val="0"/>
              </a:ext>
            </a:extLst>
          </a:blip>
          <a:srcRect t="-716" r="71167" b="22217"/>
          <a:stretch/>
        </p:blipFill>
        <p:spPr>
          <a:xfrm>
            <a:off x="458391" y="217005"/>
            <a:ext cx="846535" cy="1621009"/>
          </a:xfrm>
          <a:prstGeom prst="rect">
            <a:avLst/>
          </a:prstGeom>
        </p:spPr>
      </p:pic>
      <p:grpSp>
        <p:nvGrpSpPr>
          <p:cNvPr id="10" name="Group 14"/>
          <p:cNvGrpSpPr/>
          <p:nvPr/>
        </p:nvGrpSpPr>
        <p:grpSpPr>
          <a:xfrm>
            <a:off x="0" y="4443663"/>
            <a:ext cx="10034338" cy="3288632"/>
            <a:chOff x="0" y="4443663"/>
            <a:chExt cx="13379117" cy="3288632"/>
          </a:xfrm>
        </p:grpSpPr>
        <p:grpSp>
          <p:nvGrpSpPr>
            <p:cNvPr id="13" name="Group 9"/>
            <p:cNvGrpSpPr/>
            <p:nvPr userDrawn="1"/>
          </p:nvGrpSpPr>
          <p:grpSpPr>
            <a:xfrm>
              <a:off x="0" y="4828675"/>
              <a:ext cx="12625137" cy="2531676"/>
              <a:chOff x="-320842" y="5043779"/>
              <a:chExt cx="13081000" cy="2266368"/>
            </a:xfrm>
          </p:grpSpPr>
          <p:sp>
            <p:nvSpPr>
              <p:cNvPr id="9" name="Flowchart: Punched Tape 8"/>
              <p:cNvSpPr/>
              <p:nvPr userDrawn="1"/>
            </p:nvSpPr>
            <p:spPr>
              <a:xfrm rot="10800000">
                <a:off x="-320842" y="5738022"/>
                <a:ext cx="12623800" cy="1572125"/>
              </a:xfrm>
              <a:prstGeom prst="flowChartPunchedTap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t="100000" r="100000"/>
                </a:path>
                <a:tileRect l="-100000" b="-10000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Oval 10"/>
              <p:cNvSpPr/>
              <p:nvPr userDrawn="1"/>
            </p:nvSpPr>
            <p:spPr>
              <a:xfrm>
                <a:off x="4620794" y="5414521"/>
                <a:ext cx="8139364" cy="1601290"/>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81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Oval 11"/>
              <p:cNvSpPr/>
              <p:nvPr userDrawn="1"/>
            </p:nvSpPr>
            <p:spPr>
              <a:xfrm>
                <a:off x="-320842" y="5043779"/>
                <a:ext cx="5085347" cy="160129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14" name="Rectangle 13"/>
            <p:cNvSpPr/>
            <p:nvPr userDrawn="1"/>
          </p:nvSpPr>
          <p:spPr>
            <a:xfrm>
              <a:off x="12192000" y="4443663"/>
              <a:ext cx="1187117" cy="32886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22946023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jurnal-sdm.blogspot.com/2007/12/faktor-faktor-yang-berkaitan-dengan.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836712"/>
            <a:ext cx="7772400" cy="2071702"/>
          </a:xfrm>
        </p:spPr>
        <p:txBody>
          <a:bodyPr>
            <a:normAutofit fontScale="90000"/>
          </a:bodyPr>
          <a:lstStyle/>
          <a:p>
            <a:r>
              <a:rPr lang="id-ID"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PENGANTAR ILMU KOMUNIKASI</a:t>
            </a:r>
            <a:br>
              <a:rPr lang="id-ID"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id-ID"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Pertemuan </a:t>
            </a:r>
            <a:r>
              <a:rPr lang="id-ID"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9</a:t>
            </a:r>
            <a:br>
              <a:rPr lang="id-ID"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id-ID"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Komunikasi Interpersonal</a:t>
            </a:r>
            <a:endParaRPr lang="id-ID" dirty="0"/>
          </a:p>
        </p:txBody>
      </p:sp>
      <p:sp>
        <p:nvSpPr>
          <p:cNvPr id="3" name="Subtitle 2"/>
          <p:cNvSpPr>
            <a:spLocks noGrp="1"/>
          </p:cNvSpPr>
          <p:nvPr>
            <p:ph type="subTitle" idx="1"/>
          </p:nvPr>
        </p:nvSpPr>
        <p:spPr>
          <a:xfrm>
            <a:off x="685800" y="3143248"/>
            <a:ext cx="7772400" cy="2071702"/>
          </a:xfrm>
        </p:spPr>
        <p:txBody>
          <a:bodyPr>
            <a:normAutofit/>
          </a:bodyPr>
          <a:lstStyle/>
          <a:p>
            <a:r>
              <a:rPr lang="id-ID" sz="2800" b="1" dirty="0" smtClean="0">
                <a:latin typeface="Footlight MT Light" pitchFamily="18" charset="0"/>
              </a:rPr>
              <a:t>Amalia Djuwita, Dra, </a:t>
            </a:r>
            <a:r>
              <a:rPr lang="id-ID" sz="2800" b="1" dirty="0" smtClean="0">
                <a:latin typeface="Footlight MT Light" pitchFamily="18" charset="0"/>
              </a:rPr>
              <a:t>MM</a:t>
            </a:r>
            <a:br>
              <a:rPr lang="id-ID" sz="2800" b="1" dirty="0" smtClean="0">
                <a:latin typeface="Footlight MT Light" pitchFamily="18" charset="0"/>
              </a:rPr>
            </a:br>
            <a:r>
              <a:rPr lang="id-ID" sz="2800" b="1" dirty="0" smtClean="0">
                <a:latin typeface="Footlight MT Light" pitchFamily="18" charset="0"/>
              </a:rPr>
              <a:t>+</a:t>
            </a:r>
            <a:r>
              <a:rPr lang="id-ID" sz="2800" b="1" dirty="0" smtClean="0">
                <a:latin typeface="Footlight MT Light" pitchFamily="18" charset="0"/>
              </a:rPr>
              <a:t>620811200022</a:t>
            </a:r>
            <a:r>
              <a:rPr lang="id-ID" sz="2800" b="1" dirty="0" smtClean="0">
                <a:latin typeface="Footlight MT Light" pitchFamily="18" charset="0"/>
              </a:rPr>
              <a:t/>
            </a:r>
            <a:br>
              <a:rPr lang="id-ID" sz="2800" b="1" dirty="0" smtClean="0">
                <a:latin typeface="Footlight MT Light" pitchFamily="18" charset="0"/>
              </a:rPr>
            </a:br>
            <a:r>
              <a:rPr lang="id-ID" sz="2800" b="1" dirty="0" smtClean="0">
                <a:latin typeface="Footlight MT Light" pitchFamily="18" charset="0"/>
              </a:rPr>
              <a:t>amaliadjuwita@gmail.com</a:t>
            </a:r>
            <a:r>
              <a:rPr lang="id-ID" sz="2800" b="1" dirty="0" smtClean="0">
                <a:latin typeface="Footlight MT Light" pitchFamily="18" charset="0"/>
              </a:rPr>
              <a:t/>
            </a:r>
            <a:br>
              <a:rPr lang="id-ID" sz="2800" b="1" dirty="0" smtClean="0">
                <a:latin typeface="Footlight MT Light" pitchFamily="18" charset="0"/>
              </a:rPr>
            </a:br>
            <a:endParaRPr lang="id-ID" sz="2800" dirty="0" smtClean="0"/>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id-ID" b="1" dirty="0" smtClean="0"/>
              <a:t>	e. Untuk Bermain Dan Kesenangan</a:t>
            </a:r>
            <a:r>
              <a:rPr lang="id-ID" dirty="0" smtClean="0"/>
              <a:t/>
            </a:r>
            <a:br>
              <a:rPr lang="id-ID" dirty="0" smtClean="0"/>
            </a:br>
            <a:r>
              <a:rPr lang="id-ID" dirty="0" smtClean="0"/>
              <a:t>Bermain mencakup semua aktivitas yang mempunyai tujuan utama adalah mencari kesenangan. </a:t>
            </a:r>
          </a:p>
          <a:p>
            <a:pPr>
              <a:buNone/>
            </a:pPr>
            <a:r>
              <a:rPr lang="id-ID" dirty="0"/>
              <a:t>	</a:t>
            </a:r>
            <a:r>
              <a:rPr lang="id-ID" dirty="0" smtClean="0"/>
              <a:t>Ex: Berbicara dengan teman mengenai aktivitas kita pada waktu akhir pekan, berdiskusi mengenai olahraga, menceritakan cerita dan cerita lucu pada umumnya hal itu adalah merupakan pembicaraan yang untuk menghabiskan waktu. </a:t>
            </a:r>
          </a:p>
          <a:p>
            <a:pPr>
              <a:buNone/>
            </a:pPr>
            <a:r>
              <a:rPr lang="id-ID" dirty="0"/>
              <a:t>	</a:t>
            </a:r>
            <a:r>
              <a:rPr lang="id-ID" dirty="0" smtClean="0"/>
              <a:t>Dengan melakukan komunikasi interpersonal semacam itu dapat memberikan keseimbangan yang penting dalam pikiran yang memerlukan rileks dari semua keseriusan di lingkungan kita.</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id-ID" b="1" dirty="0" smtClean="0"/>
              <a:t>	</a:t>
            </a:r>
            <a:r>
              <a:rPr lang="id-ID" dirty="0" smtClean="0"/>
              <a:t/>
            </a:r>
            <a:br>
              <a:rPr lang="id-ID" dirty="0" smtClean="0"/>
            </a:br>
            <a:r>
              <a:rPr lang="id-ID" b="1" dirty="0" smtClean="0"/>
              <a:t>f. Untuk Membantu</a:t>
            </a:r>
            <a:r>
              <a:rPr lang="id-ID" dirty="0" smtClean="0"/>
              <a:t/>
            </a:r>
            <a:br>
              <a:rPr lang="id-ID" dirty="0" smtClean="0"/>
            </a:br>
            <a:r>
              <a:rPr lang="id-ID" dirty="0" smtClean="0"/>
              <a:t>Ahli-ahli kejiwaan, ahli psikologi klinis dan terapi menggunakkan komunikasi interpersonal dalam kegiatan profesional mereka untuk mengarahkan kliennya. Kita semua juga berfungsi membantu orang lain dalam interaksi interpersonal kita sehari-hari. Kita berkonsultasi dengan seorang teman yang putus cinta, berkonsultasi dengan mahasiswa tentang mata kuliah yang sebaiknya diambil dan lain sebagainya.</a:t>
            </a:r>
            <a:br>
              <a:rPr lang="id-ID" dirty="0" smtClean="0"/>
            </a:br>
            <a:endParaRPr lang="id-ID" dirty="0" smtClean="0"/>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endParaRPr lang="id-ID" sz="2400" b="1" dirty="0" smtClean="0"/>
          </a:p>
          <a:p>
            <a:endParaRPr lang="id-ID" sz="2400" b="1" dirty="0" smtClean="0"/>
          </a:p>
          <a:p>
            <a:r>
              <a:rPr lang="id-ID" sz="2400" b="1" dirty="0" smtClean="0"/>
              <a:t>Efektivitas </a:t>
            </a:r>
            <a:r>
              <a:rPr lang="id-ID" sz="2400" b="1" dirty="0"/>
              <a:t>Komunikasi Interpersonal</a:t>
            </a:r>
            <a:r>
              <a:rPr lang="id-ID" sz="2400" dirty="0"/>
              <a:t/>
            </a:r>
            <a:br>
              <a:rPr lang="id-ID" sz="2400" dirty="0"/>
            </a:br>
            <a:r>
              <a:rPr lang="id-ID" sz="2400" dirty="0"/>
              <a:t>Efektivitas Komunikasi Interpersonal dimulai dengan lima kualitas umum yang dipertimbangkan yaitu </a:t>
            </a:r>
            <a:r>
              <a:rPr lang="id-ID" sz="2400" b="1" dirty="0"/>
              <a:t>keterbukaan (openness), empati (empathy), sikap mendukung (supportiveness), sikap positif (positiveness), dan kesetaraan (equality).</a:t>
            </a:r>
            <a:r>
              <a:rPr lang="id-ID" sz="2400" dirty="0"/>
              <a:t>( Devito, 1997, p.259-264 ).</a:t>
            </a:r>
            <a:br>
              <a:rPr lang="id-ID" sz="2400" dirty="0"/>
            </a:br>
            <a:r>
              <a:rPr lang="id-ID" sz="2400" dirty="0"/>
              <a:t/>
            </a:r>
            <a:br>
              <a:rPr lang="id-ID" sz="2400" dirty="0"/>
            </a:br>
            <a:r>
              <a:rPr lang="id-ID" sz="2400" b="1" dirty="0"/>
              <a:t>1. Keterbukaan (Openness)</a:t>
            </a:r>
            <a:r>
              <a:rPr lang="id-ID" sz="2400" dirty="0"/>
              <a:t/>
            </a:r>
            <a:br>
              <a:rPr lang="id-ID" sz="2400" dirty="0"/>
            </a:br>
            <a:r>
              <a:rPr lang="id-ID" sz="2400" dirty="0"/>
              <a:t>Kualitas keterbukaan mengacu pada sedikitnya tiga aspek dari komunikasi interpersonal. </a:t>
            </a:r>
            <a:endParaRPr lang="id-ID" sz="2400" dirty="0" smtClean="0"/>
          </a:p>
          <a:p>
            <a:r>
              <a:rPr lang="id-ID" sz="2400" dirty="0" smtClean="0"/>
              <a:t>Pertama</a:t>
            </a:r>
            <a:r>
              <a:rPr lang="id-ID" sz="2400" dirty="0"/>
              <a:t>, komunikator interpersonal yang efektif harus terbuka kepada orang yang diajaknya berinteraksi. </a:t>
            </a:r>
            <a:r>
              <a:rPr lang="id-ID" sz="2400" dirty="0" smtClean="0"/>
              <a:t>Sebaliknya</a:t>
            </a:r>
            <a:r>
              <a:rPr lang="id-ID" sz="2400" dirty="0"/>
              <a:t>, harus ada kesediaan untuk membuka diri mengungkapkan informasi yang biasanya </a:t>
            </a:r>
            <a:r>
              <a:rPr lang="id-ID" sz="2400" dirty="0" smtClean="0"/>
              <a:t>disembunyikan.</a:t>
            </a:r>
            <a:r>
              <a:rPr lang="id-ID" sz="2400" dirty="0"/>
              <a:t/>
            </a:r>
            <a:br>
              <a:rPr lang="id-ID" sz="2400" dirty="0"/>
            </a:br>
            <a:endParaRPr lang="id-ID"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214422"/>
            <a:ext cx="8229600" cy="4840303"/>
          </a:xfrm>
        </p:spPr>
        <p:txBody>
          <a:bodyPr>
            <a:noAutofit/>
          </a:bodyPr>
          <a:lstStyle/>
          <a:p>
            <a:r>
              <a:rPr lang="id-ID" sz="2400" dirty="0"/>
              <a:t>K</a:t>
            </a:r>
            <a:r>
              <a:rPr lang="id-ID" sz="2400" dirty="0" smtClean="0"/>
              <a:t>edua ,mengacu kepada kesediaan komunikator untuk bereaksi secara jujur terhadap stimulus yang datang. </a:t>
            </a:r>
          </a:p>
          <a:p>
            <a:pPr>
              <a:buNone/>
            </a:pPr>
            <a:r>
              <a:rPr lang="id-ID" sz="2400" dirty="0" smtClean="0"/>
              <a:t>	-Orang yang diam, tidak kritis, dan tidak tanggap pada umumnya merupakan peserta percakapan yang menjemukan. </a:t>
            </a:r>
            <a:br>
              <a:rPr lang="id-ID" sz="2400" dirty="0" smtClean="0"/>
            </a:br>
            <a:r>
              <a:rPr lang="id-ID" sz="2400" dirty="0" smtClean="0"/>
              <a:t>-Kita memperlihatkan keterbukaan dengan cara bereaksi secara spontan terhadap orang lain.</a:t>
            </a:r>
            <a:br>
              <a:rPr lang="id-ID" sz="2400" dirty="0" smtClean="0"/>
            </a:br>
            <a:endParaRPr lang="id-ID" sz="2400" dirty="0" smtClean="0"/>
          </a:p>
          <a:p>
            <a:r>
              <a:rPr lang="id-ID" sz="2400" dirty="0" smtClean="0"/>
              <a:t>Ketiga ,menyangkut “kepemilikan” perasaan dan pikiran (Bochner dan Kelly, 1974). </a:t>
            </a:r>
          </a:p>
          <a:p>
            <a:pPr>
              <a:buNone/>
            </a:pPr>
            <a:r>
              <a:rPr lang="id-ID" sz="2400" dirty="0"/>
              <a:t>	</a:t>
            </a:r>
            <a:r>
              <a:rPr lang="id-ID" sz="2400" dirty="0" smtClean="0">
                <a:sym typeface="Wingdings" pitchFamily="2" charset="2"/>
              </a:rPr>
              <a:t></a:t>
            </a:r>
            <a:r>
              <a:rPr lang="id-ID" sz="2400" dirty="0" smtClean="0"/>
              <a:t>Terbuka dalam pengertian ini adalah mengakui bahwa perasaan dan pikiran yang anda lontarkan adalah memang milik anda dan anda bertanggungjawab atasnya. </a:t>
            </a:r>
          </a:p>
          <a:p>
            <a:pPr>
              <a:buNone/>
            </a:pPr>
            <a:r>
              <a:rPr lang="id-ID" sz="2400" dirty="0"/>
              <a:t>	</a:t>
            </a:r>
            <a:r>
              <a:rPr lang="id-ID" sz="2400" dirty="0" smtClean="0"/>
              <a:t/>
            </a:r>
            <a:br>
              <a:rPr lang="id-ID" sz="2400" dirty="0" smtClean="0"/>
            </a:br>
            <a:endParaRPr lang="id-ID"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35560"/>
          </a:xfrm>
        </p:spPr>
        <p:txBody>
          <a:bodyPr>
            <a:normAutofit fontScale="25000" lnSpcReduction="20000"/>
          </a:bodyPr>
          <a:lstStyle/>
          <a:p>
            <a:r>
              <a:rPr lang="id-ID" dirty="0" smtClean="0"/>
              <a:t/>
            </a:r>
            <a:br>
              <a:rPr lang="id-ID" dirty="0" smtClean="0"/>
            </a:br>
            <a:endParaRPr lang="id-ID" sz="9600" b="1" dirty="0" smtClean="0"/>
          </a:p>
          <a:p>
            <a:pPr>
              <a:buNone/>
            </a:pPr>
            <a:r>
              <a:rPr lang="id-ID" sz="9600" b="1" dirty="0" smtClean="0"/>
              <a:t>2</a:t>
            </a:r>
            <a:r>
              <a:rPr lang="id-ID" sz="9600" b="1" dirty="0" smtClean="0"/>
              <a:t>. Empati (empathy)</a:t>
            </a:r>
            <a:r>
              <a:rPr lang="id-ID" sz="7400" dirty="0" smtClean="0"/>
              <a:t/>
            </a:r>
            <a:br>
              <a:rPr lang="id-ID" sz="7400" dirty="0" smtClean="0"/>
            </a:br>
            <a:r>
              <a:rPr lang="id-ID" sz="9600" dirty="0" smtClean="0"/>
              <a:t>Henry Backrack (1976) mendefinisikan empati sebagai ”kemampuan seseorang untuk ‘mengetahui’ apa yang sedang dialami orang lain pada suatu saat tertentu, dari sudut pandang orang lain itu, melalui kacamata orang lain itu.” </a:t>
            </a:r>
          </a:p>
          <a:p>
            <a:r>
              <a:rPr lang="id-ID" sz="9600" dirty="0" smtClean="0"/>
              <a:t>Bersimpati, di pihak lain adalah merasakan bagi orang lain atau merasa ikut bersedih. Sedangkan berempati adalah merasakan sesuatu seperti orang yang mengalaminya, berada di kapal yang sama dan merasakan perasaan yang sama dengan cara yang sama.</a:t>
            </a:r>
          </a:p>
          <a:p>
            <a:r>
              <a:rPr lang="id-ID" sz="9600" dirty="0" smtClean="0"/>
              <a:t>Kita dapat mengkomunikasikan empati baik secara verbal maupun non verbal.</a:t>
            </a:r>
          </a:p>
          <a:p>
            <a:r>
              <a:rPr lang="id-ID" sz="9600" dirty="0" smtClean="0"/>
              <a:t> Secara nonverbal, kita dapat mengkomunikasikan empati dengan memperlihatkan </a:t>
            </a:r>
          </a:p>
          <a:p>
            <a:pPr>
              <a:buNone/>
            </a:pPr>
            <a:r>
              <a:rPr lang="id-ID" sz="9600" dirty="0"/>
              <a:t>	</a:t>
            </a:r>
            <a:r>
              <a:rPr lang="id-ID" sz="9600" dirty="0" smtClean="0"/>
              <a:t>(1) keterlibatan aktif dengan orang itu melalui ekspresi wajah dan gerak-gerik yang sesuai; </a:t>
            </a:r>
          </a:p>
          <a:p>
            <a:pPr>
              <a:buNone/>
            </a:pPr>
            <a:r>
              <a:rPr lang="id-ID" sz="9600" dirty="0"/>
              <a:t>	</a:t>
            </a:r>
            <a:r>
              <a:rPr lang="id-ID" sz="9600" dirty="0" smtClean="0"/>
              <a:t>(2) konsentrasi terpusat meliputi komtak mata, postur tubuh yang penuh perhatian, dan kedekatan fisik; serta </a:t>
            </a:r>
          </a:p>
          <a:p>
            <a:pPr>
              <a:buNone/>
            </a:pPr>
            <a:r>
              <a:rPr lang="id-ID" sz="9600" dirty="0"/>
              <a:t>	</a:t>
            </a:r>
            <a:r>
              <a:rPr lang="id-ID" sz="9600" dirty="0" smtClean="0"/>
              <a:t>(3) sentuhan atau belaian yang sepantasnya.</a:t>
            </a:r>
            <a:br>
              <a:rPr lang="id-ID" sz="9600" dirty="0" smtClean="0"/>
            </a:br>
            <a:r>
              <a:rPr lang="id-ID" sz="7400" dirty="0" smtClean="0"/>
              <a:t/>
            </a:r>
            <a:br>
              <a:rPr lang="id-ID" sz="7400" dirty="0" smtClean="0"/>
            </a:br>
            <a:r>
              <a:rPr lang="id-ID" sz="7400" dirty="0" smtClean="0"/>
              <a:t/>
            </a:r>
            <a:br>
              <a:rPr lang="id-ID" sz="7400" dirty="0" smtClean="0"/>
            </a:br>
            <a:endParaRPr lang="id-ID" sz="7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b="1" dirty="0" smtClean="0"/>
              <a:t>3. Sikap mendukung (supportiveness)</a:t>
            </a:r>
            <a:r>
              <a:rPr lang="id-ID" dirty="0" smtClean="0"/>
              <a:t/>
            </a:r>
            <a:br>
              <a:rPr lang="id-ID" dirty="0" smtClean="0"/>
            </a:br>
            <a:r>
              <a:rPr lang="id-ID" dirty="0" smtClean="0"/>
              <a:t>Hubungan interpersonal yang efektif adalah hubungan dimana terdapat sikap mendukung (supportiveness). Suatu konsep yang perumusannya dilakukan berdasarkan karya Jack Gibb. Komunikasi yang terbuka dan empatik tidak dapat berlangsung dalam suasana yang tidak mendukung. Kita memperlihatkan sikap mendukung dengan bersikap (1) deskriptif, bukan evaluatif, (2) spontan, bukan strategic, dan (3) provisional, bukan sangat yakin.</a:t>
            </a:r>
            <a:br>
              <a:rPr lang="id-ID" dirty="0" smtClean="0"/>
            </a:b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b="1" dirty="0" smtClean="0"/>
              <a:t>4. Sikap positif (positiveness)</a:t>
            </a:r>
            <a:r>
              <a:rPr lang="id-ID" dirty="0" smtClean="0"/>
              <a:t/>
            </a:r>
            <a:br>
              <a:rPr lang="id-ID" dirty="0" smtClean="0"/>
            </a:br>
            <a:r>
              <a:rPr lang="id-ID" dirty="0" smtClean="0"/>
              <a:t>Kita mengkomunikasikan sikap positif dalam komunikasi interpersonal dengan sedikitnya dua cara: (1) menyatakan sikap positif dan (2) secara positif mendorong orang yang menjadi teman kita berinteraksi. Sikap positif mengacu pada sedikitnya dua aspek dari komunikasi interpersonal. Pertama, komunikasi interpersonal terbina jika seseorang memiliki sikap positif terhadap diri mereka sendiri.</a:t>
            </a:r>
            <a:br>
              <a:rPr lang="id-ID" dirty="0" smtClean="0"/>
            </a:br>
            <a:r>
              <a:rPr lang="id-ID" dirty="0" smtClean="0"/>
              <a:t>Kedua, perasaan positif untuk situasi komunikasi pada umumnya sangat penting untuk interaksi yang efektif. Tidak ada yang lebih menyenangkan daripada berkomunikasi dengan orang yang tidak menikmati interaksi atau tidak bereaksi secara menyenangkan terhadap situasi atau suasana interaksi.</a:t>
            </a:r>
            <a:br>
              <a:rPr lang="id-ID" dirty="0" smtClean="0"/>
            </a:br>
            <a:r>
              <a:rPr lang="id-ID" dirty="0" smtClean="0"/>
              <a:t/>
            </a:r>
            <a:br>
              <a:rPr lang="id-ID" dirty="0" smtClean="0"/>
            </a:br>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808138"/>
          </a:xfrm>
        </p:spPr>
        <p:txBody>
          <a:bodyPr>
            <a:normAutofit fontScale="85000" lnSpcReduction="20000"/>
          </a:bodyPr>
          <a:lstStyle/>
          <a:p>
            <a:pPr marL="0" indent="0">
              <a:buNone/>
            </a:pPr>
            <a:endParaRPr lang="id-ID" sz="3400" b="1" dirty="0" smtClean="0"/>
          </a:p>
          <a:p>
            <a:pPr marL="0" indent="0">
              <a:buNone/>
            </a:pPr>
            <a:endParaRPr lang="id-ID" sz="3400" b="1" dirty="0" smtClean="0"/>
          </a:p>
          <a:p>
            <a:r>
              <a:rPr lang="id-ID" sz="3400" b="1" dirty="0" smtClean="0"/>
              <a:t>5. Kesetaraan </a:t>
            </a:r>
            <a:r>
              <a:rPr lang="id-ID" sz="3400" b="1" dirty="0" smtClean="0"/>
              <a:t>(Equality)</a:t>
            </a:r>
            <a:r>
              <a:rPr lang="id-ID" sz="3400" dirty="0" smtClean="0"/>
              <a:t/>
            </a:r>
            <a:br>
              <a:rPr lang="id-ID" sz="3400" dirty="0" smtClean="0"/>
            </a:br>
            <a:endParaRPr lang="id-ID" sz="3400" dirty="0" smtClean="0"/>
          </a:p>
          <a:p>
            <a:pPr>
              <a:buNone/>
            </a:pPr>
            <a:r>
              <a:rPr lang="id-ID" sz="3400" dirty="0"/>
              <a:t>	</a:t>
            </a:r>
            <a:r>
              <a:rPr lang="id-ID" sz="3400" dirty="0" smtClean="0"/>
              <a:t>-</a:t>
            </a:r>
            <a:r>
              <a:rPr lang="id-ID" sz="3100" dirty="0" smtClean="0"/>
              <a:t>Tidak pernah ada dua orang yang benar-benar setara dalam segala hal. </a:t>
            </a:r>
          </a:p>
          <a:p>
            <a:pPr>
              <a:buNone/>
            </a:pPr>
            <a:r>
              <a:rPr lang="id-ID" sz="3100" dirty="0"/>
              <a:t>	</a:t>
            </a:r>
            <a:r>
              <a:rPr lang="id-ID" sz="3100" dirty="0" smtClean="0"/>
              <a:t>-Terlepas dari ketidaksetaraan ini, komunikasi interpersonal akan lebih efektif bila suasananya setara.</a:t>
            </a:r>
          </a:p>
          <a:p>
            <a:pPr algn="just">
              <a:buFont typeface="Wingdings"/>
              <a:buChar char="à"/>
            </a:pPr>
            <a:r>
              <a:rPr lang="id-ID" sz="3100" dirty="0" smtClean="0"/>
              <a:t>Artinya,, harus ada pengakuan secara diam-diam bahwa kedua pihak sama-sama bernilai dan berharga, dan bahwa masing-masing pihak mempunyai sesuatu yang penting untuk disumbangkan. </a:t>
            </a:r>
          </a:p>
          <a:p>
            <a:pPr algn="just">
              <a:buNone/>
            </a:pPr>
            <a:r>
              <a:rPr lang="id-ID" sz="3100" dirty="0" smtClean="0"/>
              <a:t/>
            </a:r>
            <a:br>
              <a:rPr lang="id-ID" sz="3100" dirty="0" smtClean="0"/>
            </a:br>
            <a:r>
              <a:rPr lang="id-ID" sz="3100" dirty="0" smtClean="0"/>
              <a:t>Kesetaraan berarti kita menerima pihak lain, atau kesetaraan meminta kita untuk memberikan ”penghargaan positif tak bersyarat” kepada orang lain.</a:t>
            </a:r>
          </a:p>
          <a:p>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5416"/>
            <a:ext cx="7886700" cy="1690689"/>
          </a:xfrm>
        </p:spPr>
        <p:txBody>
          <a:bodyPr>
            <a:normAutofit/>
          </a:bodyPr>
          <a:lstStyle/>
          <a:p>
            <a:r>
              <a:rPr lang="id-ID" dirty="0" smtClean="0"/>
              <a:t>    </a:t>
            </a:r>
            <a:r>
              <a:rPr lang="id-ID" sz="3600" dirty="0" smtClean="0"/>
              <a:t>Kelebihan dan Kelemahan  	Komunikasi Interperpersonal          </a:t>
            </a:r>
            <a:endParaRPr lang="id-ID" sz="3600" dirty="0"/>
          </a:p>
        </p:txBody>
      </p:sp>
      <p:sp>
        <p:nvSpPr>
          <p:cNvPr id="3" name="Content Placeholder 2"/>
          <p:cNvSpPr>
            <a:spLocks noGrp="1"/>
          </p:cNvSpPr>
          <p:nvPr>
            <p:ph idx="1"/>
          </p:nvPr>
        </p:nvSpPr>
        <p:spPr>
          <a:xfrm>
            <a:off x="628650" y="1412776"/>
            <a:ext cx="7886700" cy="4764187"/>
          </a:xfrm>
        </p:spPr>
        <p:txBody>
          <a:bodyPr/>
          <a:lstStyle/>
          <a:p>
            <a:pPr marL="0" indent="0">
              <a:buNone/>
            </a:pPr>
            <a:r>
              <a:rPr lang="id-ID" dirty="0" smtClean="0"/>
              <a:t>Kelebihan :</a:t>
            </a:r>
          </a:p>
          <a:p>
            <a:pPr marL="514350" indent="-514350">
              <a:buAutoNum type="arabicPeriod"/>
            </a:pPr>
            <a:r>
              <a:rPr lang="id-ID" dirty="0" smtClean="0"/>
              <a:t>Feedback </a:t>
            </a:r>
            <a:r>
              <a:rPr lang="id-ID" dirty="0"/>
              <a:t>antara komunikator dan komunikan akan diterima secara cepat </a:t>
            </a:r>
            <a:endParaRPr lang="id-ID" dirty="0" smtClean="0"/>
          </a:p>
          <a:p>
            <a:pPr marL="514350" indent="-514350">
              <a:buAutoNum type="arabicPeriod"/>
            </a:pPr>
            <a:r>
              <a:rPr lang="id-ID" dirty="0" smtClean="0"/>
              <a:t>Terdapat </a:t>
            </a:r>
            <a:r>
              <a:rPr lang="id-ID" dirty="0"/>
              <a:t>kedekatan emosional </a:t>
            </a:r>
            <a:endParaRPr lang="id-ID" dirty="0" smtClean="0"/>
          </a:p>
          <a:p>
            <a:pPr marL="514350" indent="-514350">
              <a:buAutoNum type="arabicPeriod"/>
            </a:pPr>
            <a:r>
              <a:rPr lang="id-ID" dirty="0" smtClean="0"/>
              <a:t>Terjadi </a:t>
            </a:r>
            <a:r>
              <a:rPr lang="id-ID" dirty="0"/>
              <a:t>secara langsung </a:t>
            </a:r>
            <a:endParaRPr lang="id-ID" dirty="0" smtClean="0"/>
          </a:p>
          <a:p>
            <a:pPr marL="514350" indent="-514350">
              <a:buAutoNum type="arabicPeriod"/>
            </a:pPr>
            <a:r>
              <a:rPr lang="id-ID" dirty="0" smtClean="0"/>
              <a:t>Dapat </a:t>
            </a:r>
            <a:r>
              <a:rPr lang="id-ID" dirty="0"/>
              <a:t>menyampaikan suatu pesan </a:t>
            </a:r>
            <a:endParaRPr lang="id-ID" dirty="0" smtClean="0"/>
          </a:p>
          <a:p>
            <a:pPr marL="514350" indent="-514350">
              <a:buAutoNum type="arabicPeriod"/>
            </a:pPr>
            <a:r>
              <a:rPr lang="id-ID" dirty="0" smtClean="0"/>
              <a:t>Tidak </a:t>
            </a:r>
            <a:r>
              <a:rPr lang="id-ID" dirty="0"/>
              <a:t>memerlukan biaya dalam melakukannya </a:t>
            </a:r>
            <a:endParaRPr lang="id-ID" dirty="0" smtClean="0"/>
          </a:p>
          <a:p>
            <a:pPr marL="514350" indent="-514350">
              <a:buAutoNum type="arabicPeriod"/>
            </a:pPr>
            <a:r>
              <a:rPr lang="id-ID" dirty="0" smtClean="0"/>
              <a:t>Emosi </a:t>
            </a:r>
            <a:r>
              <a:rPr lang="id-ID" dirty="0"/>
              <a:t>atau perasaan antara komunikator dan komunikan lebih terlibat</a:t>
            </a:r>
          </a:p>
        </p:txBody>
      </p:sp>
    </p:spTree>
    <p:extLst>
      <p:ext uri="{BB962C8B-B14F-4D97-AF65-F5344CB8AC3E}">
        <p14:creationId xmlns:p14="http://schemas.microsoft.com/office/powerpoint/2010/main" val="291108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5416"/>
            <a:ext cx="7886700" cy="1690689"/>
          </a:xfrm>
        </p:spPr>
        <p:txBody>
          <a:bodyPr>
            <a:normAutofit/>
          </a:bodyPr>
          <a:lstStyle/>
          <a:p>
            <a:r>
              <a:rPr lang="id-ID" dirty="0" smtClean="0"/>
              <a:t>    </a:t>
            </a:r>
            <a:r>
              <a:rPr lang="id-ID" sz="3600" dirty="0" smtClean="0"/>
              <a:t>Kelebihan dan Kelemahan  	Komunikasi Interperpersonal          </a:t>
            </a:r>
            <a:endParaRPr lang="id-ID" sz="3600" dirty="0"/>
          </a:p>
        </p:txBody>
      </p:sp>
      <p:sp>
        <p:nvSpPr>
          <p:cNvPr id="3" name="Content Placeholder 2"/>
          <p:cNvSpPr>
            <a:spLocks noGrp="1"/>
          </p:cNvSpPr>
          <p:nvPr>
            <p:ph idx="1"/>
          </p:nvPr>
        </p:nvSpPr>
        <p:spPr>
          <a:xfrm>
            <a:off x="628650" y="1412776"/>
            <a:ext cx="7886700" cy="4764187"/>
          </a:xfrm>
        </p:spPr>
        <p:txBody>
          <a:bodyPr/>
          <a:lstStyle/>
          <a:p>
            <a:pPr marL="0" indent="0">
              <a:buNone/>
            </a:pPr>
            <a:r>
              <a:rPr lang="id-ID" dirty="0" smtClean="0"/>
              <a:t>Kelemahan :</a:t>
            </a:r>
          </a:p>
          <a:p>
            <a:pPr marL="514350" indent="-514350">
              <a:buAutoNum type="arabicPeriod"/>
            </a:pPr>
            <a:r>
              <a:rPr lang="id-ID" dirty="0" smtClean="0"/>
              <a:t>Mengenai Efisiensi </a:t>
            </a:r>
            <a:r>
              <a:rPr lang="id-ID" dirty="0"/>
              <a:t>, </a:t>
            </a:r>
            <a:r>
              <a:rPr lang="id-ID" dirty="0" smtClean="0"/>
              <a:t>tidak </a:t>
            </a:r>
            <a:r>
              <a:rPr lang="id-ID" dirty="0"/>
              <a:t>dapat berkomunikasi dengan orang yang ada di tempat yang berbeda</a:t>
            </a:r>
            <a:endParaRPr lang="id-ID" dirty="0" smtClean="0"/>
          </a:p>
          <a:p>
            <a:pPr marL="514350" indent="-514350">
              <a:buAutoNum type="arabicPeriod"/>
            </a:pPr>
            <a:endParaRPr lang="id-ID" dirty="0"/>
          </a:p>
        </p:txBody>
      </p:sp>
    </p:spTree>
    <p:extLst>
      <p:ext uri="{BB962C8B-B14F-4D97-AF65-F5344CB8AC3E}">
        <p14:creationId xmlns:p14="http://schemas.microsoft.com/office/powerpoint/2010/main" val="1606223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DEFINISI </a:t>
            </a:r>
            <a:r>
              <a:rPr lang="id-ID" dirty="0" smtClean="0"/>
              <a:t/>
            </a:r>
            <a:br>
              <a:rPr lang="id-ID" dirty="0" smtClean="0"/>
            </a:br>
            <a:r>
              <a:rPr lang="id-ID" dirty="0" smtClean="0"/>
              <a:t>KOMUNIKASI </a:t>
            </a:r>
            <a:r>
              <a:rPr lang="id-ID" dirty="0" smtClean="0"/>
              <a:t>INTERPERSONAL</a:t>
            </a:r>
            <a:endParaRPr lang="id-ID" dirty="0"/>
          </a:p>
        </p:txBody>
      </p:sp>
      <p:sp>
        <p:nvSpPr>
          <p:cNvPr id="3" name="Content Placeholder 2"/>
          <p:cNvSpPr>
            <a:spLocks noGrp="1"/>
          </p:cNvSpPr>
          <p:nvPr>
            <p:ph idx="1"/>
          </p:nvPr>
        </p:nvSpPr>
        <p:spPr>
          <a:xfrm>
            <a:off x="457200" y="1600200"/>
            <a:ext cx="8229600" cy="4972072"/>
          </a:xfrm>
        </p:spPr>
        <p:txBody>
          <a:bodyPr>
            <a:normAutofit fontScale="40000" lnSpcReduction="20000"/>
          </a:bodyPr>
          <a:lstStyle/>
          <a:p>
            <a:r>
              <a:rPr lang="id-ID" sz="6000" b="1" dirty="0"/>
              <a:t>Komunikasi </a:t>
            </a:r>
            <a:r>
              <a:rPr lang="id-ID" sz="6000" b="1" dirty="0" smtClean="0"/>
              <a:t>Interpersonal </a:t>
            </a:r>
            <a:endParaRPr lang="id-ID" sz="6000" dirty="0" smtClean="0"/>
          </a:p>
          <a:p>
            <a:pPr algn="just">
              <a:buNone/>
            </a:pPr>
            <a:r>
              <a:rPr lang="id-ID" sz="3800" dirty="0"/>
              <a:t>	</a:t>
            </a:r>
            <a:br>
              <a:rPr lang="id-ID" sz="3800" dirty="0"/>
            </a:br>
            <a:r>
              <a:rPr lang="id-ID" sz="5100" b="1" dirty="0"/>
              <a:t>Menurut Devito (1989</a:t>
            </a:r>
            <a:r>
              <a:rPr lang="id-ID" sz="5100" b="1" dirty="0" smtClean="0"/>
              <a:t>)</a:t>
            </a:r>
          </a:p>
          <a:p>
            <a:pPr algn="just">
              <a:buNone/>
            </a:pPr>
            <a:r>
              <a:rPr lang="id-ID" sz="5100" b="1" dirty="0"/>
              <a:t>	</a:t>
            </a:r>
            <a:r>
              <a:rPr lang="id-ID" sz="5100" b="1" dirty="0" smtClean="0">
                <a:sym typeface="Wingdings" pitchFamily="2" charset="2"/>
              </a:rPr>
              <a:t></a:t>
            </a:r>
            <a:r>
              <a:rPr lang="id-ID" sz="5100" b="1" dirty="0" smtClean="0"/>
              <a:t> </a:t>
            </a:r>
            <a:r>
              <a:rPr lang="id-ID" sz="5100" dirty="0"/>
              <a:t>P</a:t>
            </a:r>
            <a:r>
              <a:rPr lang="id-ID" sz="5100" dirty="0" smtClean="0"/>
              <a:t>enyampaian </a:t>
            </a:r>
            <a:r>
              <a:rPr lang="id-ID" sz="5100" dirty="0"/>
              <a:t>pesan oleh satu orang dan penerimaan pesan oleh orang lain atau sekelompok kecil orang, dengan berbagai dampaknya dan dengan peluang untuk memberikan umpan balik segera </a:t>
            </a:r>
            <a:endParaRPr lang="id-ID" sz="5100" dirty="0" smtClean="0"/>
          </a:p>
          <a:p>
            <a:pPr algn="just">
              <a:buNone/>
            </a:pPr>
            <a:endParaRPr lang="id-ID" sz="5100" dirty="0" smtClean="0"/>
          </a:p>
          <a:p>
            <a:pPr>
              <a:buNone/>
            </a:pPr>
            <a:r>
              <a:rPr lang="id-ID" sz="5100" dirty="0" smtClean="0"/>
              <a:t>	</a:t>
            </a:r>
            <a:r>
              <a:rPr lang="id-ID" sz="5100" b="1" dirty="0" smtClean="0"/>
              <a:t>Menurut (Mulyana, 2000, p. 73)</a:t>
            </a:r>
            <a:endParaRPr lang="id-ID" sz="5100" dirty="0" smtClean="0"/>
          </a:p>
          <a:p>
            <a:pPr algn="just">
              <a:buNone/>
            </a:pPr>
            <a:r>
              <a:rPr lang="id-ID" sz="5100" dirty="0">
                <a:sym typeface="Wingdings" pitchFamily="2" charset="2"/>
              </a:rPr>
              <a:t>	</a:t>
            </a:r>
            <a:r>
              <a:rPr lang="id-ID" sz="5100" dirty="0" smtClean="0">
                <a:sym typeface="Wingdings" pitchFamily="2" charset="2"/>
              </a:rPr>
              <a:t>K</a:t>
            </a:r>
            <a:r>
              <a:rPr lang="id-ID" sz="5100" dirty="0" smtClean="0"/>
              <a:t>omunikasi </a:t>
            </a:r>
            <a:r>
              <a:rPr lang="id-ID" sz="5100" dirty="0"/>
              <a:t>antara orang-orang secara tatap muka, yang memungkinkan setiap pesertanya menangkap reaksi orang lain secara langsung, baik secara verbal atau nonverbal. </a:t>
            </a:r>
            <a:endParaRPr lang="id-ID" sz="5100" dirty="0" smtClean="0"/>
          </a:p>
          <a:p>
            <a:pPr algn="just">
              <a:buNone/>
            </a:pPr>
            <a:r>
              <a:rPr lang="id-ID" sz="5100" dirty="0" smtClean="0"/>
              <a:t>	</a:t>
            </a:r>
          </a:p>
          <a:p>
            <a:pPr algn="just">
              <a:buNone/>
            </a:pPr>
            <a:r>
              <a:rPr lang="id-ID" sz="5100" dirty="0"/>
              <a:t>	</a:t>
            </a:r>
            <a:r>
              <a:rPr lang="id-ID" sz="5100" dirty="0" smtClean="0"/>
              <a:t>Komunikasi Interpersonal merupakan komunikasi </a:t>
            </a:r>
            <a:r>
              <a:rPr lang="id-ID" sz="5100" dirty="0"/>
              <a:t>yang hanya dua orang, seperti suami istri, dua sejawat, dua sahabat dekat, guru-murid dan sebagainya </a:t>
            </a:r>
            <a:endParaRPr lang="id-ID" sz="5100" dirty="0" smtClean="0"/>
          </a:p>
          <a:p>
            <a:pPr>
              <a:buNone/>
            </a:pPr>
            <a:r>
              <a:rPr lang="id-ID" sz="5100"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a:t>Konsep diri dan Persepsi interpersonal sangat dibutuhkan untuk pencapaian dalam kelancaran komunikasi. Orang yang lancar dalam berkomunikasi berarti orang tersebut mempunyai keahlian dalam berkomunikasi. Orang yang mempunyai keahlian komunikasi maka komunikasi orang tersebut akan berjalan efektif. Kita harus memupuk keahlian kita dalam komunikasi interpersonal melalui konsep diri</a:t>
            </a:r>
          </a:p>
        </p:txBody>
      </p:sp>
    </p:spTree>
    <p:extLst>
      <p:ext uri="{BB962C8B-B14F-4D97-AF65-F5344CB8AC3E}">
        <p14:creationId xmlns:p14="http://schemas.microsoft.com/office/powerpoint/2010/main" val="4024128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Komunikasi Interpersonal</a:t>
            </a:r>
            <a:endParaRPr lang="id-ID" dirty="0"/>
          </a:p>
        </p:txBody>
      </p:sp>
      <p:sp>
        <p:nvSpPr>
          <p:cNvPr id="3" name="Content Placeholder 2"/>
          <p:cNvSpPr>
            <a:spLocks noGrp="1"/>
          </p:cNvSpPr>
          <p:nvPr>
            <p:ph idx="1"/>
          </p:nvPr>
        </p:nvSpPr>
        <p:spPr/>
        <p:txBody>
          <a:bodyPr>
            <a:normAutofit fontScale="92500" lnSpcReduction="10000"/>
          </a:bodyPr>
          <a:lstStyle/>
          <a:p>
            <a:r>
              <a:rPr lang="id-ID" b="1" dirty="0" smtClean="0"/>
              <a:t>Menurut Effendi, pada hakekatnya komunikasi interpersonal adalah</a:t>
            </a:r>
            <a:r>
              <a:rPr lang="id-ID" dirty="0" smtClean="0"/>
              <a:t> </a:t>
            </a:r>
          </a:p>
          <a:p>
            <a:pPr algn="just">
              <a:buNone/>
            </a:pPr>
            <a:r>
              <a:rPr lang="id-ID" dirty="0"/>
              <a:t>	</a:t>
            </a:r>
            <a:r>
              <a:rPr lang="id-ID" dirty="0" smtClean="0">
                <a:sym typeface="Wingdings" pitchFamily="2" charset="2"/>
              </a:rPr>
              <a:t></a:t>
            </a:r>
            <a:r>
              <a:rPr lang="id-ID" dirty="0">
                <a:sym typeface="Wingdings" pitchFamily="2" charset="2"/>
              </a:rPr>
              <a:t>K</a:t>
            </a:r>
            <a:r>
              <a:rPr lang="id-ID" dirty="0" smtClean="0"/>
              <a:t>omunikasi antar komunikator dengan komunikan, </a:t>
            </a:r>
            <a:r>
              <a:rPr lang="id-ID" b="1" dirty="0" smtClean="0">
                <a:hlinkClick r:id="rId2" tooltip="Faktor-Faktor Yang Berkaitan Dengan Komunikasi Yang Efektif"/>
              </a:rPr>
              <a:t>komunikasi jenis ini dianggap paling efektif</a:t>
            </a:r>
            <a:r>
              <a:rPr lang="id-ID" dirty="0" smtClean="0"/>
              <a:t> dalam upaya mengubah sikap, pendapat atau perilaku seseorang, karena sifatnya yang dialogis berupa percakapan. </a:t>
            </a:r>
          </a:p>
          <a:p>
            <a:pPr algn="just">
              <a:buNone/>
            </a:pPr>
            <a:r>
              <a:rPr lang="id-ID" dirty="0"/>
              <a:t>	</a:t>
            </a:r>
            <a:r>
              <a:rPr lang="id-ID" dirty="0" smtClean="0">
                <a:sym typeface="Wingdings" pitchFamily="2" charset="2"/>
              </a:rPr>
              <a:t></a:t>
            </a:r>
            <a:r>
              <a:rPr lang="id-ID" dirty="0" smtClean="0"/>
              <a:t>Arus balik bersifat langsung, komunikator mengetahui tanggapan komunikan ketika itu juga. </a:t>
            </a:r>
          </a:p>
          <a:p>
            <a:pPr algn="just">
              <a:buNone/>
            </a:pPr>
            <a:r>
              <a:rPr lang="id-ID" dirty="0"/>
              <a:t>	</a:t>
            </a:r>
            <a:r>
              <a:rPr lang="id-ID" dirty="0" smtClean="0">
                <a:sym typeface="Wingdings" pitchFamily="2" charset="2"/>
              </a:rPr>
              <a:t></a:t>
            </a:r>
            <a:r>
              <a:rPr lang="id-ID" dirty="0" smtClean="0"/>
              <a:t>Pada saat komunikasi dilancarkan, komunikator mengetahui secara pasti apakah komunikasinya positif atau negatif, berhasil atau tidaknya. </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    Klasifikasi </a:t>
            </a:r>
            <a:r>
              <a:rPr lang="id-ID" dirty="0" smtClean="0"/>
              <a:t>Komunikasi </a:t>
            </a:r>
            <a:r>
              <a:rPr lang="id-ID" dirty="0" smtClean="0"/>
              <a:t>        	Interpersonal</a:t>
            </a:r>
            <a:endParaRPr lang="id-ID" dirty="0"/>
          </a:p>
        </p:txBody>
      </p:sp>
      <p:sp>
        <p:nvSpPr>
          <p:cNvPr id="3" name="Content Placeholder 2"/>
          <p:cNvSpPr>
            <a:spLocks noGrp="1"/>
          </p:cNvSpPr>
          <p:nvPr>
            <p:ph idx="1"/>
          </p:nvPr>
        </p:nvSpPr>
        <p:spPr>
          <a:xfrm>
            <a:off x="457200" y="1357298"/>
            <a:ext cx="8229600" cy="5214974"/>
          </a:xfrm>
        </p:spPr>
        <p:txBody>
          <a:bodyPr>
            <a:normAutofit fontScale="47500" lnSpcReduction="20000"/>
          </a:bodyPr>
          <a:lstStyle/>
          <a:p>
            <a:pPr algn="just">
              <a:lnSpc>
                <a:spcPct val="120000"/>
              </a:lnSpc>
              <a:buNone/>
            </a:pPr>
            <a:r>
              <a:rPr lang="id-ID" dirty="0" smtClean="0"/>
              <a:t>	</a:t>
            </a:r>
            <a:endParaRPr lang="id-ID" dirty="0" smtClean="0"/>
          </a:p>
          <a:p>
            <a:pPr algn="just">
              <a:lnSpc>
                <a:spcPct val="120000"/>
              </a:lnSpc>
              <a:buNone/>
            </a:pPr>
            <a:r>
              <a:rPr lang="id-ID" sz="4400" dirty="0" smtClean="0">
                <a:sym typeface="Wingdings" pitchFamily="2" charset="2"/>
              </a:rPr>
              <a:t>   K</a:t>
            </a:r>
            <a:r>
              <a:rPr lang="id-ID" sz="4400" dirty="0" smtClean="0"/>
              <a:t>lasifikasi </a:t>
            </a:r>
            <a:r>
              <a:rPr lang="id-ID" sz="4400" dirty="0"/>
              <a:t>komunikasi interpersonal menjadi interaksi </a:t>
            </a:r>
            <a:r>
              <a:rPr lang="id-ID" sz="4400" dirty="0" smtClean="0"/>
              <a:t>intim, percakapan </a:t>
            </a:r>
            <a:r>
              <a:rPr lang="id-ID" sz="4400" dirty="0"/>
              <a:t>sosial, interogasi atau pemeriksaan dan wawancara</a:t>
            </a:r>
            <a:r>
              <a:rPr lang="id-ID" sz="4400" dirty="0" smtClean="0"/>
              <a:t>.</a:t>
            </a:r>
          </a:p>
          <a:p>
            <a:pPr algn="just">
              <a:lnSpc>
                <a:spcPct val="120000"/>
              </a:lnSpc>
              <a:buNone/>
            </a:pPr>
            <a:r>
              <a:rPr lang="id-ID" dirty="0" smtClean="0"/>
              <a:t>	</a:t>
            </a:r>
            <a:r>
              <a:rPr lang="id-ID" sz="4400" dirty="0" smtClean="0"/>
              <a:t>a</a:t>
            </a:r>
            <a:r>
              <a:rPr lang="id-ID" sz="4400" dirty="0"/>
              <a:t>. Interaksi intim termasuk komunikasi di antara teman baik, anggota famili, dan orang-orang yang sudah mempunyai ikatan emosional yang kuat</a:t>
            </a:r>
            <a:r>
              <a:rPr lang="id-ID" sz="4400" dirty="0" smtClean="0"/>
              <a:t>.</a:t>
            </a:r>
          </a:p>
          <a:p>
            <a:pPr algn="just">
              <a:lnSpc>
                <a:spcPct val="120000"/>
              </a:lnSpc>
              <a:buNone/>
            </a:pPr>
            <a:r>
              <a:rPr lang="id-ID" sz="4400" dirty="0"/>
              <a:t/>
            </a:r>
            <a:br>
              <a:rPr lang="id-ID" sz="4400" dirty="0"/>
            </a:br>
            <a:r>
              <a:rPr lang="id-ID" sz="4400" dirty="0"/>
              <a:t>b. Percakapan sosial adalah interaksi untuk menyenangkan seseorang secara sederhana. Tipe komunikasi tatap muka penting bagi pengembangan hubungan informal dalam organisasi. </a:t>
            </a:r>
            <a:endParaRPr lang="id-ID" sz="4400" dirty="0" smtClean="0"/>
          </a:p>
          <a:p>
            <a:pPr>
              <a:lnSpc>
                <a:spcPct val="120000"/>
              </a:lnSpc>
              <a:buNone/>
            </a:pPr>
            <a:r>
              <a:rPr lang="id-ID" sz="4400" dirty="0"/>
              <a:t>	</a:t>
            </a:r>
            <a:r>
              <a:rPr lang="id-ID" sz="4400" dirty="0" smtClean="0"/>
              <a:t>Misalnya </a:t>
            </a:r>
            <a:r>
              <a:rPr lang="id-ID" sz="4400" dirty="0"/>
              <a:t>dua orang atau lebih bersama-sama dan berbicara tentang perhatian, minat di luar organisasi seperti isu politik, teknologi dan </a:t>
            </a:r>
            <a:r>
              <a:rPr lang="id-ID" sz="4400" dirty="0" smtClean="0"/>
              <a:t>lain sebagainya</a:t>
            </a:r>
            <a:r>
              <a:rPr lang="id-ID" sz="4400" dirty="0"/>
              <a:t>.</a:t>
            </a:r>
            <a:br>
              <a:rPr lang="id-ID" sz="4400" dirty="0"/>
            </a:b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214974"/>
          </a:xfrm>
        </p:spPr>
        <p:txBody>
          <a:bodyPr>
            <a:normAutofit fontScale="70000" lnSpcReduction="20000"/>
          </a:bodyPr>
          <a:lstStyle/>
          <a:p>
            <a:pPr algn="just">
              <a:lnSpc>
                <a:spcPct val="120000"/>
              </a:lnSpc>
              <a:buNone/>
            </a:pPr>
            <a:r>
              <a:rPr lang="id-ID" dirty="0" smtClean="0"/>
              <a:t>	</a:t>
            </a:r>
            <a:endParaRPr lang="id-ID" dirty="0" smtClean="0"/>
          </a:p>
          <a:p>
            <a:pPr algn="just">
              <a:lnSpc>
                <a:spcPct val="120000"/>
              </a:lnSpc>
              <a:buNone/>
            </a:pPr>
            <a:r>
              <a:rPr lang="id-ID" dirty="0"/>
              <a:t> </a:t>
            </a:r>
            <a:r>
              <a:rPr lang="id-ID" dirty="0" smtClean="0"/>
              <a:t>   </a:t>
            </a:r>
            <a:r>
              <a:rPr lang="id-ID" dirty="0" smtClean="0"/>
              <a:t>c</a:t>
            </a:r>
            <a:r>
              <a:rPr lang="id-ID" sz="2800" dirty="0" smtClean="0"/>
              <a:t>) </a:t>
            </a:r>
            <a:r>
              <a:rPr lang="id-ID" sz="2800" dirty="0" smtClean="0"/>
              <a:t>Interogasi atau pemeriksaan adalah interaksi antara seseorang yang ada dalam kontrol, yang meminta atau bahkan menuntut informasi dari yang lain. </a:t>
            </a:r>
          </a:p>
          <a:p>
            <a:pPr algn="just">
              <a:lnSpc>
                <a:spcPct val="120000"/>
              </a:lnSpc>
              <a:buNone/>
            </a:pPr>
            <a:r>
              <a:rPr lang="id-ID" sz="2800" dirty="0"/>
              <a:t>	</a:t>
            </a:r>
            <a:r>
              <a:rPr lang="id-ID" sz="2800" dirty="0" smtClean="0"/>
              <a:t>Misalnya seorang karyawan dituduh mengambil barang-barang organisasi maka atasannya akan menginterogasinya untuk mengetahui kebenarannya.</a:t>
            </a:r>
          </a:p>
          <a:p>
            <a:pPr algn="just">
              <a:lnSpc>
                <a:spcPct val="120000"/>
              </a:lnSpc>
              <a:buNone/>
            </a:pPr>
            <a:r>
              <a:rPr lang="id-ID" sz="2800" dirty="0" smtClean="0"/>
              <a:t/>
            </a:r>
            <a:br>
              <a:rPr lang="id-ID" sz="2800" dirty="0" smtClean="0"/>
            </a:br>
            <a:r>
              <a:rPr lang="id-ID" sz="2800" dirty="0" smtClean="0"/>
              <a:t>d) Wawancara adalah salah satu bentuk komunikasi interpersonal di mana dua orang terlibat dalam percakapan yang berupa tanya jawab. </a:t>
            </a:r>
          </a:p>
          <a:p>
            <a:pPr>
              <a:lnSpc>
                <a:spcPct val="120000"/>
              </a:lnSpc>
              <a:buNone/>
            </a:pPr>
            <a:r>
              <a:rPr lang="id-ID" sz="2800" dirty="0"/>
              <a:t>	</a:t>
            </a:r>
            <a:r>
              <a:rPr lang="id-ID" sz="2800" dirty="0" smtClean="0"/>
              <a:t>Misalnya atasan yang mewawancarai bawahannya untuk mencari informasi mengenai suatu pekerjaannya.</a:t>
            </a:r>
            <a:br>
              <a:rPr lang="id-ID" sz="2800" dirty="0" smtClean="0"/>
            </a:br>
            <a:endParaRPr lang="id-ID"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r>
              <a:rPr lang="id-ID" sz="3600" dirty="0" smtClean="0"/>
              <a:t>Syarat Komunikasi Interpersonal</a:t>
            </a:r>
            <a:endParaRPr lang="id-ID" sz="3600" dirty="0"/>
          </a:p>
        </p:txBody>
      </p:sp>
      <p:sp>
        <p:nvSpPr>
          <p:cNvPr id="3" name="Content Placeholder 2"/>
          <p:cNvSpPr>
            <a:spLocks noGrp="1"/>
          </p:cNvSpPr>
          <p:nvPr>
            <p:ph idx="1"/>
          </p:nvPr>
        </p:nvSpPr>
        <p:spPr/>
        <p:txBody>
          <a:bodyPr/>
          <a:lstStyle/>
          <a:p>
            <a:pPr marL="0" indent="0">
              <a:buNone/>
            </a:pPr>
            <a:r>
              <a:rPr lang="id-ID" dirty="0"/>
              <a:t>Adanya dua orang atau lebih yang saling menyadari kehadirannya.</a:t>
            </a:r>
          </a:p>
          <a:p>
            <a:pPr marL="0" indent="0">
              <a:buNone/>
            </a:pPr>
            <a:r>
              <a:rPr lang="id-ID" dirty="0"/>
              <a:t>Adanya saling ketergantungan komunikasi dan FOCUSED INTERACTION</a:t>
            </a:r>
          </a:p>
          <a:p>
            <a:pPr marL="0" indent="0">
              <a:buNone/>
            </a:pPr>
            <a:r>
              <a:rPr lang="id-ID" dirty="0"/>
              <a:t>Adanya pertukaran pesan</a:t>
            </a:r>
          </a:p>
          <a:p>
            <a:pPr marL="0" indent="0">
              <a:buNone/>
            </a:pPr>
            <a:r>
              <a:rPr lang="id-ID" dirty="0"/>
              <a:t>Pesan berbentuk verbal dan non verbal</a:t>
            </a:r>
          </a:p>
          <a:p>
            <a:pPr marL="0" indent="0">
              <a:buNone/>
            </a:pPr>
            <a:r>
              <a:rPr lang="id-ID" dirty="0"/>
              <a:t>Relatif tidak berstruktur.</a:t>
            </a:r>
          </a:p>
          <a:p>
            <a:pPr marL="0" indent="0">
              <a:buNone/>
            </a:pPr>
            <a:endParaRPr lang="id-ID" dirty="0"/>
          </a:p>
        </p:txBody>
      </p:sp>
    </p:spTree>
    <p:extLst>
      <p:ext uri="{BB962C8B-B14F-4D97-AF65-F5344CB8AC3E}">
        <p14:creationId xmlns:p14="http://schemas.microsoft.com/office/powerpoint/2010/main" val="409181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TUJUAN KOMUNIKASI INTERPERSONAL</a:t>
            </a:r>
            <a:endParaRPr lang="id-ID" dirty="0"/>
          </a:p>
        </p:txBody>
      </p:sp>
      <p:sp>
        <p:nvSpPr>
          <p:cNvPr id="3" name="Content Placeholder 2"/>
          <p:cNvSpPr>
            <a:spLocks noGrp="1"/>
          </p:cNvSpPr>
          <p:nvPr>
            <p:ph idx="1"/>
          </p:nvPr>
        </p:nvSpPr>
        <p:spPr>
          <a:xfrm>
            <a:off x="500034" y="1500150"/>
            <a:ext cx="8229600" cy="5357850"/>
          </a:xfrm>
        </p:spPr>
        <p:txBody>
          <a:bodyPr>
            <a:normAutofit fontScale="85000" lnSpcReduction="20000"/>
          </a:bodyPr>
          <a:lstStyle/>
          <a:p>
            <a:r>
              <a:rPr lang="id-ID" b="1" dirty="0"/>
              <a:t>Tujuan Komunikasi Interpersonal</a:t>
            </a:r>
            <a:r>
              <a:rPr lang="id-ID" dirty="0"/>
              <a:t/>
            </a:r>
            <a:br>
              <a:rPr lang="id-ID" dirty="0"/>
            </a:br>
            <a:r>
              <a:rPr lang="id-ID" dirty="0"/>
              <a:t>Komunikasi interpersonal mungkin mempunyai beberapa </a:t>
            </a:r>
            <a:r>
              <a:rPr lang="id-ID" dirty="0" smtClean="0"/>
              <a:t>tujuan, 6 diantaranya adalah :</a:t>
            </a:r>
            <a:r>
              <a:rPr lang="id-ID" dirty="0"/>
              <a:t/>
            </a:r>
            <a:br>
              <a:rPr lang="id-ID" dirty="0"/>
            </a:br>
            <a:r>
              <a:rPr lang="id-ID" dirty="0"/>
              <a:t/>
            </a:r>
            <a:br>
              <a:rPr lang="id-ID" dirty="0"/>
            </a:br>
            <a:r>
              <a:rPr lang="id-ID" b="1" dirty="0"/>
              <a:t>a. Menemukan Diri Sendiri</a:t>
            </a:r>
            <a:r>
              <a:rPr lang="id-ID" dirty="0"/>
              <a:t/>
            </a:r>
            <a:br>
              <a:rPr lang="id-ID" dirty="0"/>
            </a:br>
            <a:r>
              <a:rPr lang="id-ID" dirty="0"/>
              <a:t>Salah satu tujuan komunikasi interpersonal adalah menemukan personal atau pribadi. </a:t>
            </a:r>
            <a:endParaRPr lang="id-ID" dirty="0" smtClean="0"/>
          </a:p>
          <a:p>
            <a:pPr>
              <a:buNone/>
            </a:pPr>
            <a:r>
              <a:rPr lang="id-ID" dirty="0"/>
              <a:t>	</a:t>
            </a:r>
            <a:r>
              <a:rPr lang="id-ID" dirty="0" smtClean="0"/>
              <a:t>-Bila </a:t>
            </a:r>
            <a:r>
              <a:rPr lang="id-ID" dirty="0"/>
              <a:t>kita terlibat dalam pertemuan interpersonal dengan orang lain kita belajar banyak sekali tentang diri kita maupun orang lain.</a:t>
            </a:r>
            <a:br>
              <a:rPr lang="id-ID" dirty="0"/>
            </a:br>
            <a:r>
              <a:rPr lang="id-ID" dirty="0" smtClean="0"/>
              <a:t>-Komunikasi </a:t>
            </a:r>
            <a:r>
              <a:rPr lang="id-ID" dirty="0"/>
              <a:t>interpersonal memberikan kesempatan kepada kita untuk berbicara tentang apa yang kita sukai, atau mengenai diri kita. </a:t>
            </a:r>
            <a:endParaRPr lang="id-ID" dirty="0" smtClean="0"/>
          </a:p>
          <a:p>
            <a:pPr>
              <a:buNone/>
            </a:pPr>
            <a:r>
              <a:rPr lang="id-ID" dirty="0"/>
              <a:t>	</a:t>
            </a:r>
            <a:r>
              <a:rPr lang="id-ID" dirty="0" smtClean="0"/>
              <a:t>-Sangat menarik bila </a:t>
            </a:r>
            <a:r>
              <a:rPr lang="id-ID" dirty="0"/>
              <a:t>berdiskusi mengenai perasaan, pikiran, dan tingkah laku kita sendiri. </a:t>
            </a:r>
            <a:endParaRPr lang="id-ID" dirty="0" smtClean="0"/>
          </a:p>
          <a:p>
            <a:pPr>
              <a:buNone/>
            </a:pPr>
            <a:r>
              <a:rPr lang="id-ID" dirty="0"/>
              <a:t>	</a:t>
            </a:r>
            <a:r>
              <a:rPr lang="id-ID" dirty="0" smtClean="0"/>
              <a:t>-Dengan </a:t>
            </a:r>
            <a:r>
              <a:rPr lang="id-ID" dirty="0"/>
              <a:t>membicarakan diri kita dengan orang lain, kita memberikan sumber balikan yang luar biasa pada perasaan, pikiran, dan tingkah laku kita.</a:t>
            </a:r>
            <a:br>
              <a:rPr lang="id-ID" dirty="0"/>
            </a:b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425355"/>
          </a:xfrm>
        </p:spPr>
        <p:txBody>
          <a:bodyPr>
            <a:noAutofit/>
          </a:bodyPr>
          <a:lstStyle/>
          <a:p>
            <a:r>
              <a:rPr lang="id-ID" sz="2400" b="1" dirty="0"/>
              <a:t>b. Menemukan Dunia Luar</a:t>
            </a:r>
            <a:r>
              <a:rPr lang="id-ID" sz="2400" dirty="0"/>
              <a:t/>
            </a:r>
            <a:br>
              <a:rPr lang="id-ID" sz="2400" dirty="0"/>
            </a:br>
            <a:r>
              <a:rPr lang="id-ID" sz="2400" dirty="0"/>
              <a:t>Hanya komunikasi </a:t>
            </a:r>
            <a:r>
              <a:rPr lang="id-ID" sz="2400" i="1" dirty="0"/>
              <a:t>interpersonal menjadikan kita dapat memahami lebih banyak tentang diri kita dan orang lain yang berkomunikasi dengan kita. Ban</a:t>
            </a:r>
            <a:r>
              <a:rPr lang="id-ID" sz="2400" dirty="0"/>
              <a:t>yak informasi yang kita ketahui datang dari komunikasi interpersonal, meskipun banyak jumlah informasi yang datang kepada kita dari media massa hal itu seringkali didiskusikan dan akhirnya dipelajari</a:t>
            </a:r>
            <a:br>
              <a:rPr lang="id-ID" sz="2400" dirty="0"/>
            </a:br>
            <a:r>
              <a:rPr lang="id-ID" sz="2400" dirty="0"/>
              <a:t>atau didalami melalui interaksi interpersonal.</a:t>
            </a:r>
            <a:br>
              <a:rPr lang="id-ID" sz="2400" dirty="0"/>
            </a:br>
            <a:r>
              <a:rPr lang="id-ID" sz="2400" dirty="0"/>
              <a:t/>
            </a:r>
            <a:br>
              <a:rPr lang="id-ID" sz="2400" dirty="0"/>
            </a:br>
            <a:r>
              <a:rPr lang="id-ID" sz="2400" b="1" dirty="0"/>
              <a:t>c. Membentuk Dan Menjaga Hubungan Yang Penuh Arti</a:t>
            </a:r>
            <a:r>
              <a:rPr lang="id-ID" sz="2400" dirty="0"/>
              <a:t/>
            </a:r>
            <a:br>
              <a:rPr lang="id-ID" sz="2400" dirty="0"/>
            </a:br>
            <a:r>
              <a:rPr lang="id-ID" sz="2400" dirty="0"/>
              <a:t>Salah satu keinginan orang yang paling besar adalah membentuk dan memelihara hubungan dengan orang lain. Banyak dari waktu kita pergunakan dalam komunikasi interpersonal diabadikan untuk membentuk dan menjaga hubungan sosial dengan orang lain.</a:t>
            </a:r>
            <a:br>
              <a:rPr lang="id-ID" sz="2400" dirty="0"/>
            </a:br>
            <a:r>
              <a:rPr lang="id-ID" sz="2400" dirty="0"/>
              <a:t/>
            </a:r>
            <a:br>
              <a:rPr lang="id-ID" sz="2400" dirty="0"/>
            </a:br>
            <a:endParaRPr lang="id-ID"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929222"/>
          </a:xfrm>
        </p:spPr>
        <p:txBody>
          <a:bodyPr>
            <a:normAutofit fontScale="77500" lnSpcReduction="20000"/>
          </a:bodyPr>
          <a:lstStyle/>
          <a:p>
            <a:pPr>
              <a:buNone/>
            </a:pPr>
            <a:endParaRPr lang="id-ID" b="1" dirty="0" smtClean="0"/>
          </a:p>
          <a:p>
            <a:pPr>
              <a:buNone/>
            </a:pPr>
            <a:endParaRPr lang="id-ID" b="1" dirty="0" smtClean="0"/>
          </a:p>
          <a:p>
            <a:pPr>
              <a:buNone/>
            </a:pPr>
            <a:r>
              <a:rPr lang="id-ID" b="1" dirty="0" smtClean="0"/>
              <a:t>d</a:t>
            </a:r>
            <a:r>
              <a:rPr lang="id-ID" sz="3400" b="1" dirty="0" smtClean="0"/>
              <a:t>. Berubah Sikap Dan Tingkah Laku</a:t>
            </a:r>
            <a:r>
              <a:rPr lang="id-ID" sz="3400" dirty="0" smtClean="0"/>
              <a:t/>
            </a:r>
            <a:br>
              <a:rPr lang="id-ID" sz="3400" dirty="0" smtClean="0"/>
            </a:br>
            <a:r>
              <a:rPr lang="id-ID" sz="3400" dirty="0" smtClean="0"/>
              <a:t>Banyak waktu kita pergunakan untuk mengubah sikap dan tingkah laku orang lain dengan pertemuan interpersonal. </a:t>
            </a:r>
          </a:p>
          <a:p>
            <a:pPr>
              <a:buNone/>
            </a:pPr>
            <a:r>
              <a:rPr lang="id-ID" sz="3400" dirty="0"/>
              <a:t>	</a:t>
            </a:r>
            <a:r>
              <a:rPr lang="id-ID" sz="3400" dirty="0" smtClean="0"/>
              <a:t>Kita boleh menginginkan mereka memilih cara tertentu. Ex:  mencoba diet yang baru, membeli barang tertentu, melihat film, menulis membaca buku, memasuki bidang tertentu dan percaya bahwa sesuatu itu benar atau salah. </a:t>
            </a:r>
          </a:p>
          <a:p>
            <a:pPr>
              <a:buNone/>
            </a:pPr>
            <a:r>
              <a:rPr lang="id-ID" sz="3400" dirty="0"/>
              <a:t>	</a:t>
            </a:r>
            <a:r>
              <a:rPr lang="id-ID" sz="3400" dirty="0" smtClean="0"/>
              <a:t>Kita banyak menggunakan waktu waktu terlibat dalam posisi interpersonal.</a:t>
            </a:r>
          </a:p>
          <a:p>
            <a:pPr>
              <a:buNone/>
            </a:pPr>
            <a:r>
              <a:rPr lang="id-ID" sz="3400" dirty="0" smtClean="0"/>
              <a:t/>
            </a:r>
            <a:br>
              <a:rPr lang="id-ID" sz="3400" dirty="0" smtClean="0"/>
            </a:br>
            <a:r>
              <a:rPr lang="id-ID" sz="3400" dirty="0" smtClean="0"/>
              <a:t/>
            </a:r>
            <a:br>
              <a:rPr lang="id-ID" sz="3400" dirty="0" smtClean="0"/>
            </a:br>
            <a:r>
              <a:rPr lang="id-ID" sz="3100" dirty="0" smtClean="0"/>
              <a:t/>
            </a:r>
            <a:br>
              <a:rPr lang="id-ID" sz="3100" dirty="0" smtClean="0"/>
            </a:br>
            <a:endParaRPr lang="id-ID" sz="3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kom tel u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kom tel u 1" id="{7104461B-E274-4A81-B7BE-896DE85B0A31}" vid="{FBD4C591-8789-4088-A4A2-53EE373A5E96}"/>
    </a:ext>
  </a:extLst>
</a:theme>
</file>

<file path=docProps/app.xml><?xml version="1.0" encoding="utf-8"?>
<Properties xmlns="http://schemas.openxmlformats.org/officeDocument/2006/extended-properties" xmlns:vt="http://schemas.openxmlformats.org/officeDocument/2006/docPropsVTypes">
  <Template>template ikom tel-u</Template>
  <TotalTime>569</TotalTime>
  <Words>225</Words>
  <Application>Microsoft Office PowerPoint</Application>
  <PresentationFormat>On-screen Show (4:3)</PresentationFormat>
  <Paragraphs>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ikom tel u 1</vt:lpstr>
      <vt:lpstr>PENGANTAR ILMU KOMUNIKASI Pertemuan 9 Komunikasi Interpersonal</vt:lpstr>
      <vt:lpstr>      DEFINISI  KOMUNIKASI INTERPERSONAL</vt:lpstr>
      <vt:lpstr>Komunikasi Interpersonal</vt:lpstr>
      <vt:lpstr>    Klasifikasi Komunikasi          Interpersonal</vt:lpstr>
      <vt:lpstr>PowerPoint Presentation</vt:lpstr>
      <vt:lpstr>   Syarat Komunikasi Interpersonal</vt:lpstr>
      <vt:lpstr>TUJUAN KOMUNIKASI INTERPERSONAL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Kelebihan dan Kelemahan   Komunikasi Interperpersonal          </vt:lpstr>
      <vt:lpstr>    Kelebihan dan Kelemahan   Komunikasi Interperpersonal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AM-DJ</cp:lastModifiedBy>
  <cp:revision>33</cp:revision>
  <dcterms:created xsi:type="dcterms:W3CDTF">2012-11-07T00:12:14Z</dcterms:created>
  <dcterms:modified xsi:type="dcterms:W3CDTF">2016-10-21T03:45:33Z</dcterms:modified>
</cp:coreProperties>
</file>